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90" r:id="rId2"/>
    <p:sldId id="283" r:id="rId3"/>
    <p:sldId id="280" r:id="rId4"/>
    <p:sldId id="281" r:id="rId5"/>
    <p:sldId id="257" r:id="rId6"/>
    <p:sldId id="288" r:id="rId7"/>
    <p:sldId id="289" r:id="rId8"/>
    <p:sldId id="258" r:id="rId9"/>
    <p:sldId id="259" r:id="rId10"/>
    <p:sldId id="292" r:id="rId11"/>
    <p:sldId id="263" r:id="rId12"/>
    <p:sldId id="284" r:id="rId13"/>
    <p:sldId id="287" r:id="rId14"/>
    <p:sldId id="270" r:id="rId15"/>
    <p:sldId id="273" r:id="rId16"/>
    <p:sldId id="293" r:id="rId17"/>
    <p:sldId id="294" r:id="rId18"/>
    <p:sldId id="29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49" autoAdjust="0"/>
  </p:normalViewPr>
  <p:slideViewPr>
    <p:cSldViewPr snapToGrid="0" snapToObjects="1">
      <p:cViewPr varScale="1">
        <p:scale>
          <a:sx n="133" d="100"/>
          <a:sy n="133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6EE3F-C9F5-0141-8CCF-2F9CF6B9F456}" type="datetimeFigureOut">
              <a:rPr lang="en-US" smtClean="0"/>
              <a:pPr/>
              <a:t>2/5/15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6EC34-C298-B94D-850C-08E00AF15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8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44FE-C29E-F548-9E12-DB4544985A7A}" type="datetimeFigureOut">
              <a:rPr lang="en-US" smtClean="0"/>
              <a:pPr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45E4-2632-DB4E-90A2-4A8E46253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7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44FE-C29E-F548-9E12-DB4544985A7A}" type="datetimeFigureOut">
              <a:rPr lang="en-US" smtClean="0"/>
              <a:pPr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45E4-2632-DB4E-90A2-4A8E46253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44FE-C29E-F548-9E12-DB4544985A7A}" type="datetimeFigureOut">
              <a:rPr lang="en-US" smtClean="0"/>
              <a:pPr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45E4-2632-DB4E-90A2-4A8E46253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6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44FE-C29E-F548-9E12-DB4544985A7A}" type="datetimeFigureOut">
              <a:rPr lang="en-US" smtClean="0"/>
              <a:pPr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45E4-2632-DB4E-90A2-4A8E46253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2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44FE-C29E-F548-9E12-DB4544985A7A}" type="datetimeFigureOut">
              <a:rPr lang="en-US" smtClean="0"/>
              <a:pPr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45E4-2632-DB4E-90A2-4A8E46253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6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44FE-C29E-F548-9E12-DB4544985A7A}" type="datetimeFigureOut">
              <a:rPr lang="en-US" smtClean="0"/>
              <a:pPr/>
              <a:t>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45E4-2632-DB4E-90A2-4A8E46253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2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44FE-C29E-F548-9E12-DB4544985A7A}" type="datetimeFigureOut">
              <a:rPr lang="en-US" smtClean="0"/>
              <a:pPr/>
              <a:t>2/5/15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45E4-2632-DB4E-90A2-4A8E46253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9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44FE-C29E-F548-9E12-DB4544985A7A}" type="datetimeFigureOut">
              <a:rPr lang="en-US" smtClean="0"/>
              <a:pPr/>
              <a:t>2/5/15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45E4-2632-DB4E-90A2-4A8E46253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4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44FE-C29E-F548-9E12-DB4544985A7A}" type="datetimeFigureOut">
              <a:rPr lang="en-US" smtClean="0"/>
              <a:pPr/>
              <a:t>2/5/15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45E4-2632-DB4E-90A2-4A8E46253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5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44FE-C29E-F548-9E12-DB4544985A7A}" type="datetimeFigureOut">
              <a:rPr lang="en-US" smtClean="0"/>
              <a:pPr/>
              <a:t>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45E4-2632-DB4E-90A2-4A8E46253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4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44FE-C29E-F548-9E12-DB4544985A7A}" type="datetimeFigureOut">
              <a:rPr lang="en-US" smtClean="0"/>
              <a:pPr/>
              <a:t>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45E4-2632-DB4E-90A2-4A8E46253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9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044FE-C29E-F548-9E12-DB4544985A7A}" type="datetimeFigureOut">
              <a:rPr lang="en-US" smtClean="0"/>
              <a:pPr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A45E4-2632-DB4E-90A2-4A8E46253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7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fla_squarelogo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243" y="5179618"/>
            <a:ext cx="1274192" cy="1274192"/>
          </a:xfrm>
          <a:prstGeom prst="rect">
            <a:avLst/>
          </a:prstGeom>
        </p:spPr>
      </p:pic>
      <p:pic>
        <p:nvPicPr>
          <p:cNvPr id="7" name="Picture 6" descr="artsfor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604" y="5079095"/>
            <a:ext cx="1349205" cy="1374715"/>
          </a:xfrm>
          <a:prstGeom prst="rect">
            <a:avLst/>
          </a:prstGeom>
        </p:spPr>
      </p:pic>
      <p:pic>
        <p:nvPicPr>
          <p:cNvPr id="9" name="Picture 8" descr="unname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35" y="5323361"/>
            <a:ext cx="3753215" cy="973490"/>
          </a:xfrm>
          <a:prstGeom prst="rect">
            <a:avLst/>
          </a:prstGeom>
        </p:spPr>
      </p:pic>
      <p:pic>
        <p:nvPicPr>
          <p:cNvPr id="3" name="Picture 2" descr="Title2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204"/>
            <a:ext cx="9144000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6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rows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709" y="54269"/>
            <a:ext cx="9534731" cy="7094460"/>
          </a:xfrm>
          <a:prstGeom prst="rect">
            <a:avLst/>
          </a:prstGeom>
        </p:spPr>
      </p:pic>
      <p:pic>
        <p:nvPicPr>
          <p:cNvPr id="4" name="Picture 3" descr="Untitled-3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668" y="1609297"/>
            <a:ext cx="4357486" cy="4357486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1356927" y="2018145"/>
            <a:ext cx="1443904" cy="3349079"/>
          </a:xfrm>
          <a:prstGeom prst="up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4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rrows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709" y="54269"/>
            <a:ext cx="9534731" cy="7094460"/>
          </a:xfrm>
          <a:prstGeom prst="rect">
            <a:avLst/>
          </a:prstGeom>
        </p:spPr>
      </p:pic>
      <p:pic>
        <p:nvPicPr>
          <p:cNvPr id="9" name="Picture 8" descr="5 Examples of Arts Ed in District LCAPS cov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989" y="1646243"/>
            <a:ext cx="4659242" cy="358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8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rrows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709" y="54269"/>
            <a:ext cx="9534731" cy="7094460"/>
          </a:xfrm>
          <a:prstGeom prst="rect">
            <a:avLst/>
          </a:prstGeom>
        </p:spPr>
      </p:pic>
      <p:pic>
        <p:nvPicPr>
          <p:cNvPr id="2" name="Picture 1" descr="5 Exampl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19971"/>
            <a:ext cx="9144000" cy="283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29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1-30 at 9.52.4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69520"/>
            <a:ext cx="9144000" cy="5412719"/>
          </a:xfrm>
          <a:prstGeom prst="rect">
            <a:avLst/>
          </a:prstGeom>
        </p:spPr>
      </p:pic>
      <p:pic>
        <p:nvPicPr>
          <p:cNvPr id="5" name="Picture 4" descr="Screen Shot 2015-01-30 at 9.52.1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958"/>
            <a:ext cx="9144000" cy="156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5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1-29 at 10.33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720704"/>
          </a:xfrm>
          <a:prstGeom prst="rect">
            <a:avLst/>
          </a:prstGeom>
        </p:spPr>
      </p:pic>
      <p:pic>
        <p:nvPicPr>
          <p:cNvPr id="6" name="Picture 5" descr="Screen Shot 2015-01-29 at 10.33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38" y="1498581"/>
            <a:ext cx="9163538" cy="539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4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rrows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709" y="31068"/>
            <a:ext cx="9534731" cy="70944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34038" y="319205"/>
            <a:ext cx="2141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How?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Screen Shot 2015-02-04 at 10.26.5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12" y="2000250"/>
            <a:ext cx="9234212" cy="281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rrows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709" y="31068"/>
            <a:ext cx="9534731" cy="70944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49539" y="319205"/>
            <a:ext cx="57193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LCAP Timeline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5" y="2099466"/>
            <a:ext cx="8842051" cy="205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rrows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709" y="31068"/>
            <a:ext cx="9534731" cy="70944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49539" y="319205"/>
            <a:ext cx="57193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Advocacy Ideas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8000" y="1846379"/>
          <a:ext cx="7864229" cy="31386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750960"/>
                <a:gridCol w="4113269"/>
              </a:tblGrid>
              <a:tr h="498232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dirty="0" smtClean="0">
                          <a:latin typeface="Helvetica"/>
                          <a:cs typeface="Helvetica"/>
                        </a:rPr>
                        <a:t>Arts included</a:t>
                      </a:r>
                      <a:r>
                        <a:rPr lang="en-US" baseline="0" dirty="0" smtClean="0">
                          <a:latin typeface="Helvetica"/>
                          <a:cs typeface="Helvetica"/>
                        </a:rPr>
                        <a:t> in your LCAP</a:t>
                      </a:r>
                      <a:endParaRPr lang="en-US" dirty="0">
                        <a:latin typeface="Helvetica"/>
                        <a:cs typeface="Helvetica"/>
                      </a:endParaRPr>
                    </a:p>
                  </a:txBody>
                  <a:tcPr>
                    <a:lnL w="63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dirty="0" smtClean="0">
                          <a:latin typeface="Helvetica"/>
                          <a:cs typeface="Helvetica"/>
                        </a:rPr>
                        <a:t>Arts </a:t>
                      </a:r>
                      <a:r>
                        <a:rPr lang="en-US" u="sng" dirty="0" smtClean="0">
                          <a:latin typeface="Helvetica"/>
                          <a:cs typeface="Helvetica"/>
                        </a:rPr>
                        <a:t>NOT</a:t>
                      </a:r>
                      <a:r>
                        <a:rPr lang="en-US" baseline="0" dirty="0" smtClean="0">
                          <a:latin typeface="Helvetica"/>
                          <a:cs typeface="Helvetica"/>
                        </a:rPr>
                        <a:t> included in your LCAP</a:t>
                      </a:r>
                      <a:endParaRPr lang="en-US" dirty="0">
                        <a:latin typeface="Helvetica"/>
                        <a:cs typeface="Helvetica"/>
                      </a:endParaRPr>
                    </a:p>
                  </a:txBody>
                  <a:tcPr>
                    <a:lnL w="63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9308">
                <a:tc>
                  <a:txBody>
                    <a:bodyPr/>
                    <a:lstStyle/>
                    <a:p>
                      <a:pPr marL="119063" indent="-1588" algn="ctr">
                        <a:spcAft>
                          <a:spcPts val="1200"/>
                        </a:spcAft>
                        <a:buFont typeface="+mj-lt"/>
                        <a:buNone/>
                        <a:tabLst/>
                      </a:pPr>
                      <a:r>
                        <a:rPr lang="en-US" dirty="0" smtClean="0">
                          <a:latin typeface="Helvetica"/>
                          <a:cs typeface="Helvetica"/>
                        </a:rPr>
                        <a:t>Familiarize</a:t>
                      </a:r>
                      <a:r>
                        <a:rPr lang="en-US" baseline="0" dirty="0" smtClean="0">
                          <a:latin typeface="Helvetica"/>
                          <a:cs typeface="Helvetica"/>
                        </a:rPr>
                        <a:t> yourself with </a:t>
                      </a:r>
                      <a:r>
                        <a:rPr lang="en-US" dirty="0" smtClean="0">
                          <a:latin typeface="Helvetica"/>
                          <a:cs typeface="Helvetica"/>
                        </a:rPr>
                        <a:t>the metrics</a:t>
                      </a:r>
                      <a:r>
                        <a:rPr lang="en-US" baseline="0" dirty="0" smtClean="0">
                          <a:latin typeface="Helvetica"/>
                          <a:cs typeface="Helvetica"/>
                        </a:rPr>
                        <a:t> benchmarks for arts actions/services – is your district meeting yearly goals?</a:t>
                      </a:r>
                      <a:endParaRPr lang="en-US" dirty="0" smtClean="0">
                        <a:latin typeface="Helvetica"/>
                        <a:cs typeface="Helvetica"/>
                      </a:endParaRPr>
                    </a:p>
                  </a:txBody>
                  <a:tcPr anchor="ctr">
                    <a:lnL w="63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-1588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dirty="0" smtClean="0">
                          <a:latin typeface="Helvetica"/>
                          <a:cs typeface="Helvetica"/>
                        </a:rPr>
                        <a:t>Ask about </a:t>
                      </a:r>
                      <a:r>
                        <a:rPr lang="en-US" baseline="0" dirty="0" smtClean="0">
                          <a:latin typeface="Helvetica"/>
                          <a:cs typeface="Helvetica"/>
                        </a:rPr>
                        <a:t>the </a:t>
                      </a:r>
                      <a:r>
                        <a:rPr lang="en-US" dirty="0" smtClean="0">
                          <a:latin typeface="Helvetica"/>
                          <a:cs typeface="Helvetica"/>
                        </a:rPr>
                        <a:t>Annual Update</a:t>
                      </a:r>
                      <a:r>
                        <a:rPr lang="en-US" baseline="0" dirty="0" smtClean="0">
                          <a:latin typeface="Helvetica"/>
                          <a:cs typeface="Helvetica"/>
                        </a:rPr>
                        <a:t> – how can the arts be a strategy for accomplishing district goals?</a:t>
                      </a:r>
                    </a:p>
                  </a:txBody>
                  <a:tcPr anchor="ctr">
                    <a:lnL w="63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59398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dirty="0" smtClean="0">
                          <a:latin typeface="Helvetica"/>
                          <a:cs typeface="Helvetica"/>
                        </a:rPr>
                        <a:t>Monitor the Annual Update – what</a:t>
                      </a:r>
                      <a:r>
                        <a:rPr lang="en-US" baseline="0" dirty="0" smtClean="0">
                          <a:latin typeface="Helvetica"/>
                          <a:cs typeface="Helvetica"/>
                        </a:rPr>
                        <a:t> is the progress on accomplishing goals related to arts strategies?</a:t>
                      </a:r>
                      <a:endParaRPr lang="en-US" dirty="0" smtClean="0">
                        <a:latin typeface="Helvetica"/>
                        <a:cs typeface="Helvetica"/>
                      </a:endParaRPr>
                    </a:p>
                  </a:txBody>
                  <a:tcPr anchor="ctr">
                    <a:lnL w="63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indent="-1588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>
                          <a:tab pos="117475" algn="l"/>
                        </a:tabLst>
                        <a:defRPr/>
                      </a:pPr>
                      <a:endParaRPr lang="en-US" dirty="0" smtClean="0">
                        <a:latin typeface="Helvetica"/>
                        <a:cs typeface="Helvetica"/>
                      </a:endParaRPr>
                    </a:p>
                    <a:p>
                      <a:pPr marL="119063" marR="0" indent="-1588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>
                          <a:tab pos="117475" algn="l"/>
                        </a:tabLst>
                        <a:defRPr/>
                      </a:pPr>
                      <a:r>
                        <a:rPr lang="en-US" dirty="0" smtClean="0">
                          <a:latin typeface="Helvetica"/>
                          <a:cs typeface="Helvetica"/>
                        </a:rPr>
                        <a:t>Work with principals</a:t>
                      </a:r>
                      <a:r>
                        <a:rPr lang="en-US" baseline="0" dirty="0" smtClean="0">
                          <a:latin typeface="Helvetica"/>
                          <a:cs typeface="Helvetica"/>
                        </a:rPr>
                        <a:t> to include the arts in school-site plans</a:t>
                      </a:r>
                    </a:p>
                    <a:p>
                      <a:pPr marL="119063" marR="0" indent="-1588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>
                          <a:tab pos="117475" algn="l"/>
                        </a:tabLst>
                        <a:defRPr/>
                      </a:pPr>
                      <a:endParaRPr lang="en-US" dirty="0" smtClean="0">
                        <a:latin typeface="Helvetica"/>
                        <a:cs typeface="Helvetica"/>
                      </a:endParaRPr>
                    </a:p>
                  </a:txBody>
                  <a:tcPr anchor="ctr">
                    <a:lnL w="63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6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rrows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80875" y="66647"/>
            <a:ext cx="10988407" cy="81760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1591" y="1589614"/>
            <a:ext cx="79572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For more information, visit: </a:t>
            </a:r>
          </a:p>
          <a:p>
            <a:endParaRPr lang="en-US" sz="20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California Alliance for Arts Education: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www.artsed411.org/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lcff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n-US" sz="20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Arts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for LA: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www.artsforla.org/LCAP-Report-2015 | www.artsforla.org</a:t>
            </a:r>
          </a:p>
          <a:p>
            <a:endParaRPr lang="en-US" sz="20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Arts for All:</a:t>
            </a:r>
          </a:p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www.lacountyartsforall.org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/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487505" y="4837164"/>
            <a:ext cx="7818087" cy="1616646"/>
            <a:chOff x="487505" y="4837164"/>
            <a:chExt cx="7818087" cy="1616646"/>
          </a:xfrm>
        </p:grpSpPr>
        <p:pic>
          <p:nvPicPr>
            <p:cNvPr id="6" name="Picture 5" descr="afla_squarelogo_3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4230" y="4955378"/>
              <a:ext cx="1498432" cy="1498432"/>
            </a:xfrm>
            <a:prstGeom prst="rect">
              <a:avLst/>
            </a:prstGeom>
          </p:spPr>
        </p:pic>
        <p:pic>
          <p:nvPicPr>
            <p:cNvPr id="7" name="Picture 6" descr="artsforall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8945" y="4837164"/>
              <a:ext cx="1586647" cy="1616646"/>
            </a:xfrm>
            <a:prstGeom prst="rect">
              <a:avLst/>
            </a:prstGeom>
          </p:spPr>
        </p:pic>
        <p:pic>
          <p:nvPicPr>
            <p:cNvPr id="8" name="Picture 7" descr="unnamed.jpg"/>
            <p:cNvPicPr>
              <a:picLocks noChangeAspect="1"/>
            </p:cNvPicPr>
            <p:nvPr/>
          </p:nvPicPr>
          <p:blipFill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505" y="5151080"/>
              <a:ext cx="3740858" cy="970285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701591" y="366830"/>
            <a:ext cx="3074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Questions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167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-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35" y="1530028"/>
            <a:ext cx="8351484" cy="34312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4671" y="5112965"/>
            <a:ext cx="8381613" cy="2677656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Cristina Pacheco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Arts for L.A.</a:t>
            </a:r>
          </a:p>
          <a:p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Talia Gibas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Arts for All</a:t>
            </a:r>
          </a:p>
          <a:p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Sibyl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O’Malley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California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Alliance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for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Arts Education</a:t>
            </a:r>
          </a:p>
        </p:txBody>
      </p:sp>
    </p:spTree>
    <p:extLst>
      <p:ext uri="{BB962C8B-B14F-4D97-AF65-F5344CB8AC3E}">
        <p14:creationId xmlns:p14="http://schemas.microsoft.com/office/powerpoint/2010/main" val="2159094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rrows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709" y="54269"/>
            <a:ext cx="9534731" cy="70944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32691" y="319205"/>
            <a:ext cx="82080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LCFF &amp; Arts Ed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5774" y="1973204"/>
            <a:ext cx="4903115" cy="316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574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rrows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709" y="54269"/>
            <a:ext cx="9534731" cy="7094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418" y="1973204"/>
            <a:ext cx="4903115" cy="316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creen Shot 2015-01-29 at 10.00.19 PM.pn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800" y="2086605"/>
            <a:ext cx="2073947" cy="2760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-132691" y="319205"/>
            <a:ext cx="82080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LCFF &amp; Arts Ed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982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rrows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709" y="54269"/>
            <a:ext cx="9534731" cy="70944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88" y="1977568"/>
            <a:ext cx="4023824" cy="2737552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Research initiative analyzing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all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81 school district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cs typeface="Arial"/>
              </a:rPr>
              <a:t>Local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Control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Accountability Plans 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LCAPs) in LA County. </a:t>
            </a:r>
          </a:p>
          <a:p>
            <a:endParaRPr lang="en-US" dirty="0"/>
          </a:p>
        </p:txBody>
      </p:sp>
      <p:pic>
        <p:nvPicPr>
          <p:cNvPr id="7" name="Picture 6" descr="county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944" y="953780"/>
            <a:ext cx="5234256" cy="516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0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rrows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709" y="54269"/>
            <a:ext cx="9534731" cy="70944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218" y="1267485"/>
            <a:ext cx="4023824" cy="73333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Methodology</a:t>
            </a:r>
            <a:endParaRPr lang="en-US" sz="2800" dirty="0">
              <a:solidFill>
                <a:schemeClr val="bg1">
                  <a:lumMod val="50000"/>
                </a:schemeClr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015622" y="2046073"/>
            <a:ext cx="4023824" cy="43275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Arial"/>
              </a:rPr>
              <a:t>Searched for: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+mn-ea"/>
              <a:cs typeface="Arial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 Arts/Art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Arial"/>
              </a:rPr>
              <a:t> Visual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 Performing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Arial"/>
              </a:rPr>
              <a:t> Music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 VAPA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 STEAM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 Media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 Band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Arial"/>
              </a:rPr>
              <a:t> Orchestra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aseline="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 Theater/Theatre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1" name="Picture 10" descr="Glimpse by Zen Sutherla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06" y="2046073"/>
            <a:ext cx="2944232" cy="3869217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03326" y="5915290"/>
            <a:ext cx="3540289" cy="313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t>Photo by Zen Sutherland.</a:t>
            </a:r>
            <a:r>
              <a:rPr kumimoji="0" lang="en-US" sz="1100" b="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t> Creative Commons license.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10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rrows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709" y="54269"/>
            <a:ext cx="9534731" cy="70944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561" y="1258432"/>
            <a:ext cx="8419723" cy="53024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If We Know Its Incomplete, Why Do We Care?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6459" y="2033105"/>
            <a:ext cx="82628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State funding = greater stability and access (we hope!)</a:t>
            </a: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Suggests districts are thinking proactively &amp; tying to arts to  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broader district goals </a:t>
            </a: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Provides opportunities for 						           	accountability and tracking over time</a:t>
            </a:r>
          </a:p>
        </p:txBody>
      </p:sp>
      <p:pic>
        <p:nvPicPr>
          <p:cNvPr id="9" name="Picture 4" descr="S:\Arts Education and Community Development\Presentations\Getty Museum\April 20t, 2013 Arts and Language Arts Teacher Culmination Event\Visionand Inspi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2274" y="4031870"/>
            <a:ext cx="2396179" cy="24009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10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rrows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709" y="54269"/>
            <a:ext cx="9534731" cy="70944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824" y="2085345"/>
            <a:ext cx="3909658" cy="289451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800" dirty="0">
                <a:solidFill>
                  <a:srgbClr val="7F7F7F"/>
                </a:solidFill>
              </a:rPr>
              <a:t>77% mentioned </a:t>
            </a:r>
            <a:r>
              <a:rPr lang="en-US" sz="2800" dirty="0" smtClean="0">
                <a:solidFill>
                  <a:srgbClr val="7F7F7F"/>
                </a:solidFill>
              </a:rPr>
              <a:t>the arts as part of Goals</a:t>
            </a:r>
            <a:r>
              <a:rPr lang="en-US" sz="2800" dirty="0">
                <a:solidFill>
                  <a:srgbClr val="7F7F7F"/>
                </a:solidFill>
              </a:rPr>
              <a:t>/</a:t>
            </a:r>
            <a:r>
              <a:rPr lang="en-US" sz="2800" dirty="0" smtClean="0">
                <a:solidFill>
                  <a:srgbClr val="7F7F7F"/>
                </a:solidFill>
              </a:rPr>
              <a:t>Progress Indicators </a:t>
            </a:r>
            <a:r>
              <a:rPr lang="en-US" sz="2800" dirty="0">
                <a:solidFill>
                  <a:srgbClr val="7F7F7F"/>
                </a:solidFill>
              </a:rPr>
              <a:t>or </a:t>
            </a:r>
            <a:r>
              <a:rPr lang="en-US" sz="2800" dirty="0" smtClean="0">
                <a:solidFill>
                  <a:srgbClr val="7F7F7F"/>
                </a:solidFill>
              </a:rPr>
              <a:t>Action/Expenditures </a:t>
            </a:r>
            <a:endParaRPr lang="en-US" sz="2800" dirty="0">
              <a:solidFill>
                <a:srgbClr val="7F7F7F"/>
              </a:solidFill>
            </a:endParaRPr>
          </a:p>
        </p:txBody>
      </p:sp>
      <p:pic>
        <p:nvPicPr>
          <p:cNvPr id="4" name="Picture 3" descr="77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708" y="1261745"/>
            <a:ext cx="4849809" cy="478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4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rows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709" y="54269"/>
            <a:ext cx="9534731" cy="7094460"/>
          </a:xfrm>
          <a:prstGeom prst="rect">
            <a:avLst/>
          </a:prstGeom>
        </p:spPr>
      </p:pic>
      <p:pic>
        <p:nvPicPr>
          <p:cNvPr id="9" name="Picture 8" descr="chart1-0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23" y="1238045"/>
            <a:ext cx="8835776" cy="48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4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263</Words>
  <Application>Microsoft Macintosh PowerPoint</Application>
  <PresentationFormat>On-screen Show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 Reyes</dc:creator>
  <cp:lastModifiedBy>Christina  Wu</cp:lastModifiedBy>
  <cp:revision>122</cp:revision>
  <dcterms:created xsi:type="dcterms:W3CDTF">2015-02-04T22:20:19Z</dcterms:created>
  <dcterms:modified xsi:type="dcterms:W3CDTF">2015-02-05T18:43:54Z</dcterms:modified>
</cp:coreProperties>
</file>