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6" r:id="rId2"/>
    <p:sldId id="287" r:id="rId3"/>
    <p:sldId id="259" r:id="rId4"/>
    <p:sldId id="270" r:id="rId5"/>
    <p:sldId id="271" r:id="rId6"/>
    <p:sldId id="272" r:id="rId7"/>
    <p:sldId id="282" r:id="rId8"/>
    <p:sldId id="288" r:id="rId9"/>
    <p:sldId id="284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505" autoAdjust="0"/>
  </p:normalViewPr>
  <p:slideViewPr>
    <p:cSldViewPr snapToGrid="0" snapToObjects="1">
      <p:cViewPr>
        <p:scale>
          <a:sx n="100" d="100"/>
          <a:sy n="100" d="100"/>
        </p:scale>
        <p:origin x="-12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11D76-8E5B-DA4D-BF5A-994FAEC715AB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126F5-68A9-0E47-B29E-270A6021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83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Introduction: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(15 seconds) Credentials slide</a:t>
            </a:r>
            <a:b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school board members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their service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 your credentials -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am a parent / teacher / longtime community member who has seen first hand the incredible impact arts education has in children’s lives. </a:t>
            </a:r>
          </a:p>
          <a:p>
            <a:endParaRPr lang="en-US" dirty="0" smtClean="0"/>
          </a:p>
          <a:p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(30 seconds) Purpose slide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 your purpose -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here because like all of you I want to see the students in our schools succeed and become creative thinkers, contributors, college graduates and stellar employees and leaders. And I’ve seen first hand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powerful impact arts education can have on student’s academic success.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 a story –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 a quick story about your son or daughter or student and how you have seen firsthand how the arts have changed their lives. </a:t>
            </a:r>
          </a:p>
          <a:p>
            <a:endParaRPr lang="en-US" dirty="0" smtClean="0"/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9pPr>
          </a:lstStyle>
          <a:p>
            <a:fld id="{7E9FCCFB-566D-7E4A-89FD-6377F7B6C158}" type="slidenum">
              <a:rPr lang="en-US" sz="1200" baseline="0">
                <a:latin typeface="Arial" charset="0"/>
              </a:rPr>
              <a:pPr/>
              <a:t>1</a:t>
            </a:fld>
            <a:endParaRPr lang="en-US" sz="1200" baseline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u="sng" dirty="0" smtClean="0">
                <a:latin typeface="Arial" charset="0"/>
                <a:ea typeface="ＭＳ Ｐゴシック" charset="0"/>
                <a:cs typeface="ＭＳ Ｐゴシック" charset="0"/>
              </a:rPr>
              <a:t>Ask </a:t>
            </a:r>
            <a:r>
              <a:rPr lang="en-US" b="0" u="sng" dirty="0" smtClean="0">
                <a:latin typeface="Arial" charset="0"/>
                <a:ea typeface="ＭＳ Ｐゴシック" charset="0"/>
                <a:cs typeface="ＭＳ Ｐゴシック" charset="0"/>
              </a:rPr>
              <a:t>(15</a:t>
            </a:r>
            <a:r>
              <a:rPr lang="en-US" b="0" u="sng" baseline="0" dirty="0" smtClean="0">
                <a:latin typeface="Arial" charset="0"/>
                <a:ea typeface="ＭＳ Ｐゴシック" charset="0"/>
                <a:cs typeface="ＭＳ Ｐゴシック" charset="0"/>
              </a:rPr>
              <a:t> seconds)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My request to the school board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is to allocate funding to improve our district’s arts education offering. The best next steps to accomplish this would be: </a:t>
            </a:r>
          </a:p>
          <a:p>
            <a:endParaRPr lang="en-US" i="1" baseline="0" dirty="0" smtClean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b="1" i="1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Fill in an ask that makes sense for your district. This could include:  </a:t>
            </a:r>
          </a:p>
          <a:p>
            <a:endParaRPr lang="en-US" b="0" i="1" baseline="0" dirty="0" smtClean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b="0" i="1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Restoring something that has been cut in recent years</a:t>
            </a:r>
          </a:p>
          <a:p>
            <a:r>
              <a:rPr lang="en-US" b="0" i="1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re—hiring a VAPA coordinator for the district</a:t>
            </a:r>
          </a:p>
          <a:p>
            <a:r>
              <a:rPr lang="en-US" b="0" i="1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Providing teachers with professional development to teach the arts</a:t>
            </a:r>
          </a:p>
          <a:p>
            <a:r>
              <a:rPr lang="en-US" b="0" i="1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Allocate a percentage of the budget for arts education</a:t>
            </a:r>
            <a:endParaRPr lang="en-US" b="0" i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9pPr>
          </a:lstStyle>
          <a:p>
            <a:fld id="{7E9FCCFB-566D-7E4A-89FD-6377F7B6C158}" type="slidenum">
              <a:rPr lang="en-US" sz="1200" baseline="0">
                <a:latin typeface="Arial" charset="0"/>
              </a:rPr>
              <a:pPr/>
              <a:t>2</a:t>
            </a:fld>
            <a:endParaRPr lang="en-US" sz="1200" baseline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LCFF Opportunity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(15 seconds)</a:t>
            </a:r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Goals slide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years of budget cuts and a focus on testing, LCFF now gives us an incredible opportunity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fund education programs aimed at ensuring our students can succeed in school and in life.  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LCFF’s goals. Arts education can help our district achieve these aspirations.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26F5-68A9-0E47-B29E-270A6021B68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3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Research shows that the arts are linked to: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(15 seconds)</a:t>
            </a:r>
            <a:b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Increased parent and community involvement (1) as well as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who participate in theater and dance relate more effectively across lines of social difference (including race, ethnicity, and socio-economic background); and build a sense of community among participants  </a:t>
            </a:r>
          </a:p>
          <a:p>
            <a:pPr marL="0" indent="0">
              <a:buFont typeface="Arial"/>
              <a:buNone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/>
              <a:buNone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Sources: </a:t>
            </a:r>
          </a:p>
          <a:p>
            <a:endParaRPr lang="en-US" baseline="0" dirty="0" smtClean="0"/>
          </a:p>
          <a:p>
            <a:pPr marL="228600" indent="-228600">
              <a:buAutoNum type="arabicParenBoth"/>
            </a:pP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Barry, N. H. (2010). Oklahoma A+ Schools: What the research tells us 2002-2007. Volume three, quantitative measures. Oklahoma A+ Schools/University of Central Oklahoma. - See more at: http://</a:t>
            </a:r>
            <a:r>
              <a:rPr 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www.artsedsearch.org</a:t>
            </a: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/summaries/oklahoma-a-schools-what-the-research-tells-us-2002-2007-volume-three-quantitative-measures#sthash.VTpF5LXB.RrO5pCWu.dpuf</a:t>
            </a:r>
            <a:endParaRPr lang="en-US" sz="1000" baseline="0" dirty="0" smtClean="0"/>
          </a:p>
          <a:p>
            <a:pPr marL="228600" indent="-228600">
              <a:buAutoNum type="arabicParenBoth"/>
            </a:pPr>
            <a:endParaRPr lang="en-US" sz="1000" baseline="0" dirty="0" smtClean="0"/>
          </a:p>
          <a:p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(2) Stevenson, L. M. (2011). Creating destiny: Youth, arts and social change. (Unpublished doctoral dissertation). Stanford University, Stanford, CA.</a:t>
            </a:r>
            <a:r>
              <a:rPr lang="en-US" sz="10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 more at: http://</a:t>
            </a:r>
            <a:r>
              <a:rPr lang="en-US" sz="10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www.artsedsearch.org</a:t>
            </a:r>
            <a:r>
              <a:rPr lang="en-US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/summaries/creating-destiny-youth-arts-and-social-change#sthash.c06TwIVj.dpuf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26F5-68A9-0E47-B29E-270A6021B68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3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</a:t>
            </a:r>
            <a:r>
              <a:rPr lang="en-US" baseline="0" dirty="0" smtClean="0"/>
              <a:t> specific message points here</a:t>
            </a:r>
            <a:endParaRPr lang="en-US" dirty="0" smtClean="0"/>
          </a:p>
          <a:p>
            <a:endParaRPr lang="en-US" dirty="0" smtClean="0"/>
          </a:p>
          <a:p>
            <a:r>
              <a:rPr lang="en-US" baseline="0" dirty="0" smtClean="0"/>
              <a:t>BROAD COURSE OF STUDY THAT INLCUDES ARTS EDUCATION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COMMON</a:t>
            </a:r>
            <a:r>
              <a:rPr lang="en-US" baseline="0" dirty="0" smtClean="0"/>
              <a:t> CORE STANDARDS</a:t>
            </a:r>
          </a:p>
          <a:p>
            <a:r>
              <a:rPr lang="en-US" baseline="0" dirty="0" smtClean="0"/>
              <a:t>BASIC SERVICES: CREDENTIALED TEACHERS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26F5-68A9-0E47-B29E-270A6021B68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3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 smtClean="0"/>
              <a:t>STUDENT</a:t>
            </a:r>
            <a:r>
              <a:rPr lang="en-US" b="1" u="sng" baseline="0" dirty="0" smtClean="0"/>
              <a:t> ACHIEVEMENT </a:t>
            </a:r>
            <a:r>
              <a:rPr lang="en-US" b="0" u="sng" baseline="0" dirty="0" smtClean="0"/>
              <a:t>(15 seconds)</a:t>
            </a:r>
            <a:r>
              <a:rPr lang="en-US" b="1" u="sng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 income and at-risk students with access to an arts rich curriculum are more likely to:  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Achieve higher GPAs and test scores 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Graduate from high school and attend college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those without access to the arts. 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PUPIL OUTCOMES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NEA study found that students who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arts were more likely to read a newspaper, be a part of student government, participate in a social club and and volunteer to do community service.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 &amp; 2)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Catterall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J. S.,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Dumais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S. A., &amp; Hampden-Thompson, G. (2012). The arts and achievement in at-risk youth: Findings from four longitudinal studies. Washington, DC: National Endowment for the Arts.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arts.gov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/sites/default/files/Arts-At-Risk-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Youth.pdf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26F5-68A9-0E47-B29E-270A6021B68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3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2pPr>
            <a:lvl3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3pPr>
            <a:lvl4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4pPr>
            <a:lvl5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9pPr>
          </a:lstStyle>
          <a:p>
            <a:fld id="{4AAA46A3-0A3F-624C-AD71-34E0AF0670F0}" type="slidenum">
              <a:rPr lang="en-US" sz="1200" baseline="0">
                <a:latin typeface="Arial" charset="0"/>
              </a:rPr>
              <a:pPr/>
              <a:t>7</a:t>
            </a:fld>
            <a:endParaRPr lang="en-US" sz="1200" baseline="0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Beyond</a:t>
            </a:r>
            <a:r>
              <a:rPr lang="en-US" b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the new LCFF priorities, arts have long been a valued part of a quality education in California schools -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It’s in the Education Code!</a:t>
            </a:r>
            <a:r>
              <a:rPr lang="en-US" b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(10 seconds)</a:t>
            </a:r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Right now 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opportunity to deliver what our education code promises! 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also know</a:t>
            </a:r>
            <a:r>
              <a:rPr lang="en-US" baseline="0" dirty="0" smtClean="0"/>
              <a:t> that the arts nurture skills that are essential for our students to succeed in the jobs work. (15 seconds)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a survey of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1,500 CEOs conducted by IBM, CEOs ranked creativity as the most important leadership quality they are looking for in their workers.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Capitalizing on Complexity: Insights from the 2010 IBM Global CEO Study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New York: IBM.)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26F5-68A9-0E47-B29E-270A6021B68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75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arts education to promote student success is supported by education leaders locally and nationally </a:t>
            </a:r>
            <a:r>
              <a:rPr lang="en-US" baseline="0" dirty="0" err="1" smtClean="0"/>
              <a:t>includuing</a:t>
            </a:r>
            <a:r>
              <a:rPr lang="en-US" baseline="0" dirty="0" smtClean="0"/>
              <a:t> our state department of education and state PTA. (10 seconds)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26F5-68A9-0E47-B29E-270A6021B68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75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i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Thank</a:t>
            </a:r>
            <a:r>
              <a:rPr lang="en-US" b="1" i="0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you and next steps </a:t>
            </a:r>
            <a:r>
              <a:rPr lang="en-US" b="1" i="0" baseline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(10 </a:t>
            </a:r>
            <a:r>
              <a:rPr lang="en-US" b="1" i="0" baseline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seconds)</a:t>
            </a:r>
            <a:endParaRPr lang="en-US" b="1" i="0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Monaco" charset="0"/>
                <a:ea typeface="ＭＳ Ｐゴシック" charset="0"/>
              </a:defRPr>
            </a:lvl9pPr>
          </a:lstStyle>
          <a:p>
            <a:fld id="{7E9FCCFB-566D-7E4A-89FD-6377F7B6C158}" type="slidenum">
              <a:rPr lang="en-US" sz="1200" baseline="0">
                <a:latin typeface="Arial" charset="0"/>
              </a:rPr>
              <a:pPr/>
              <a:t>10</a:t>
            </a:fld>
            <a:endParaRPr lang="en-US" sz="1200" baseline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4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8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52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7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26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6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44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3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5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70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11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CE728-0F60-124A-8D0A-C1EB6794F788}" type="datetimeFigureOut">
              <a:rPr lang="en-US" smtClean="0"/>
              <a:pPr/>
              <a:t>11/26/13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AB668-6E19-194B-8747-4E52B6102F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3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.jpe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jpeg"/><Relationship Id="rId9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 descr="kids with masks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" y="5861237"/>
            <a:ext cx="9144001" cy="799068"/>
          </a:xfrm>
          <a:prstGeom prst="rect">
            <a:avLst/>
          </a:prstGeom>
          <a:solidFill>
            <a:schemeClr val="bg1">
              <a:lumMod val="95000"/>
              <a:alpha val="5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5803908"/>
            <a:ext cx="822344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Donna Chinn, Parent,</a:t>
            </a:r>
          </a:p>
          <a:p>
            <a:r>
              <a:rPr lang="en-US" sz="2400" dirty="0" smtClean="0">
                <a:latin typeface="Arial"/>
                <a:cs typeface="Arial"/>
              </a:rPr>
              <a:t>Los Alamitos Alliance for Arts Education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4927600"/>
            <a:ext cx="9144001" cy="839769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5106969"/>
            <a:ext cx="9144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Arts Education Brings Out the Best in Students</a:t>
            </a:r>
          </a:p>
        </p:txBody>
      </p:sp>
    </p:spTree>
    <p:extLst>
      <p:ext uri="{BB962C8B-B14F-4D97-AF65-F5344CB8AC3E}">
        <p14:creationId xmlns:p14="http://schemas.microsoft.com/office/powerpoint/2010/main" val="695629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07000" y="2350956"/>
            <a:ext cx="3835400" cy="3046988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404040"/>
                </a:solidFill>
                <a:latin typeface="Arial"/>
                <a:cs typeface="Arial"/>
              </a:rPr>
              <a:t>Restore Elementary Music Program</a:t>
            </a:r>
          </a:p>
          <a:p>
            <a:pPr marL="457200" indent="-457200">
              <a:buAutoNum type="arabicPeriod"/>
            </a:pPr>
            <a:endParaRPr lang="en-US" sz="2400" dirty="0" smtClean="0">
              <a:solidFill>
                <a:srgbClr val="404040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404040"/>
                </a:solidFill>
                <a:latin typeface="Arial"/>
                <a:cs typeface="Arial"/>
              </a:rPr>
              <a:t>Hire VAPA Coordinator</a:t>
            </a:r>
          </a:p>
          <a:p>
            <a:pPr marL="457200" indent="-457200"/>
            <a:endParaRPr lang="en-US" sz="2400" dirty="0" smtClean="0">
              <a:solidFill>
                <a:srgbClr val="404040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404040"/>
                </a:solidFill>
                <a:latin typeface="Arial"/>
                <a:cs typeface="Arial"/>
              </a:rPr>
              <a:t>Fund arts education professional development</a:t>
            </a:r>
            <a:endParaRPr lang="en-US" sz="2400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799" y="1539627"/>
            <a:ext cx="42672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REQUEST</a:t>
            </a:r>
            <a:endParaRPr lang="en-US" sz="2800" b="1" dirty="0">
              <a:solidFill>
                <a:srgbClr val="0D0D0D"/>
              </a:solidFill>
              <a:latin typeface="Arial"/>
              <a:cs typeface="Arial"/>
            </a:endParaRPr>
          </a:p>
        </p:txBody>
      </p:sp>
      <p:pic>
        <p:nvPicPr>
          <p:cNvPr id="6" name="Picture 5" descr="CA_Alliance_LOGO2_20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776" y="18397"/>
            <a:ext cx="2401824" cy="688848"/>
          </a:xfrm>
          <a:prstGeom prst="rect">
            <a:avLst/>
          </a:prstGeom>
        </p:spPr>
      </p:pic>
      <p:pic>
        <p:nvPicPr>
          <p:cNvPr id="3" name="Picture 2" descr="20100723-summertheatercamp-slideshow-slide-D86A-blogSpan copy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52"/>
          <a:stretch/>
        </p:blipFill>
        <p:spPr>
          <a:xfrm>
            <a:off x="-203199" y="-431799"/>
            <a:ext cx="5091040" cy="747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13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bla girls with recorders.jpg"/>
          <p:cNvPicPr>
            <a:picLocks noChangeAspect="1"/>
          </p:cNvPicPr>
          <p:nvPr/>
        </p:nvPicPr>
        <p:blipFill rotWithShape="1">
          <a:blip r:embed="rId3" cstate="email">
            <a:lum bright="9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7913" y="0"/>
            <a:ext cx="4925753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46004" y="2751068"/>
            <a:ext cx="3997996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Student engagement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Parental Involvement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School Climate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Common Core Standards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Broad course of study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Student achievement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Pupil outcomes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Credentialed Teachers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38640" y="1311027"/>
            <a:ext cx="417996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LOCAL CONTROL FUNDING FORMULA</a:t>
            </a:r>
          </a:p>
          <a:p>
            <a:pPr algn="ctr"/>
            <a:r>
              <a:rPr lang="en-US" sz="2400" dirty="0" smtClean="0">
                <a:solidFill>
                  <a:srgbClr val="0D0D0D"/>
                </a:solidFill>
                <a:latin typeface="Arial"/>
                <a:cs typeface="Arial"/>
              </a:rPr>
              <a:t>PRIORITIES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  <p:pic>
        <p:nvPicPr>
          <p:cNvPr id="9" name="Picture 8" descr="CA_Alliance_LOGO2_201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776" y="18397"/>
            <a:ext cx="2401824" cy="68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6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bla girls with recorders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913" y="0"/>
            <a:ext cx="4925753" cy="69939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46004" y="2598668"/>
            <a:ext cx="3997996" cy="3370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Student engagement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Parental involvement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School climate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Common Core standards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Broad course of study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Student achievement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Pupil outcomes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Credentialed teachers </a:t>
            </a:r>
          </a:p>
          <a:p>
            <a:endParaRPr lang="en-US" dirty="0"/>
          </a:p>
        </p:txBody>
      </p:sp>
      <p:pic>
        <p:nvPicPr>
          <p:cNvPr id="3" name="Picture 2" descr="CA_Alliance_LOGO2_201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176" y="43797"/>
            <a:ext cx="2401824" cy="688848"/>
          </a:xfrm>
          <a:prstGeom prst="rect">
            <a:avLst/>
          </a:prstGeom>
        </p:spPr>
      </p:pic>
      <p:pic>
        <p:nvPicPr>
          <p:cNvPr id="7" name="Picture 6" descr="Elaine Lee 4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2256" y="0"/>
            <a:ext cx="5231913" cy="6976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76799" y="1539627"/>
            <a:ext cx="4267201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ARTS EDUCATION</a:t>
            </a:r>
          </a:p>
          <a:p>
            <a:pPr algn="ctr"/>
            <a:r>
              <a:rPr lang="en-US" sz="2400" dirty="0" smtClean="0">
                <a:solidFill>
                  <a:srgbClr val="0D0D0D"/>
                </a:solidFill>
                <a:latin typeface="Arial"/>
                <a:cs typeface="Arial"/>
              </a:rPr>
              <a:t>IMPACT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970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6004" y="2598668"/>
            <a:ext cx="4370012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Student engagement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Parental involvement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School climate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Common Core standards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Broad course of study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Student achievement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Pupil outcome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Credentialed teachers </a:t>
            </a:r>
          </a:p>
          <a:p>
            <a:endParaRPr lang="en-US" dirty="0"/>
          </a:p>
        </p:txBody>
      </p:sp>
      <p:pic>
        <p:nvPicPr>
          <p:cNvPr id="3" name="Picture 2" descr="CA_Alliance_LOGO2_20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176" y="43797"/>
            <a:ext cx="2401824" cy="688848"/>
          </a:xfrm>
          <a:prstGeom prst="rect">
            <a:avLst/>
          </a:prstGeom>
        </p:spPr>
      </p:pic>
      <p:pic>
        <p:nvPicPr>
          <p:cNvPr id="8" name="Picture 7" descr="Boy with leaf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003"/>
            <a:ext cx="4937645" cy="68650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799" y="1539627"/>
            <a:ext cx="4267201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ARTS EDUCATION</a:t>
            </a:r>
          </a:p>
          <a:p>
            <a:pPr algn="ctr"/>
            <a:r>
              <a:rPr lang="en-US" sz="2400" dirty="0" smtClean="0">
                <a:solidFill>
                  <a:srgbClr val="0D0D0D"/>
                </a:solidFill>
                <a:latin typeface="Arial"/>
                <a:cs typeface="Arial"/>
              </a:rPr>
              <a:t>IMPACT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970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6004" y="2598668"/>
            <a:ext cx="3997996" cy="3370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Student engagement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Parental involvement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School climate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Common Core standards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  <a:latin typeface="Arial"/>
                <a:cs typeface="Arial"/>
              </a:rPr>
              <a:t>Broad course of study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Student achievement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Pupil outcome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Credentialed teachers </a:t>
            </a:r>
          </a:p>
          <a:p>
            <a:endParaRPr lang="en-US" dirty="0"/>
          </a:p>
        </p:txBody>
      </p:sp>
      <p:pic>
        <p:nvPicPr>
          <p:cNvPr id="3" name="Picture 2" descr="CA_Alliance_LOGO2_20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176" y="43797"/>
            <a:ext cx="2401824" cy="688848"/>
          </a:xfrm>
          <a:prstGeom prst="rect">
            <a:avLst/>
          </a:prstGeom>
        </p:spPr>
      </p:pic>
      <p:pic>
        <p:nvPicPr>
          <p:cNvPr id="8" name="Picture 7" descr="Habla Center for LAnguage and Culture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799" y="1539627"/>
            <a:ext cx="4267201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ARTS EDUCATION</a:t>
            </a:r>
          </a:p>
          <a:p>
            <a:pPr algn="ctr"/>
            <a:r>
              <a:rPr lang="en-US" sz="2400" dirty="0" smtClean="0">
                <a:solidFill>
                  <a:srgbClr val="0D0D0D"/>
                </a:solidFill>
                <a:latin typeface="Arial"/>
                <a:cs typeface="Arial"/>
              </a:rPr>
              <a:t>IMPACT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970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5203485" y="2473772"/>
            <a:ext cx="7351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6000" dirty="0" smtClean="0">
                <a:solidFill>
                  <a:srgbClr val="7F7F7F"/>
                </a:solidFill>
                <a:latin typeface="Hoefler Text" charset="0"/>
              </a:rPr>
              <a:t>“</a:t>
            </a:r>
            <a:endParaRPr lang="en-GB" sz="6000" dirty="0">
              <a:solidFill>
                <a:srgbClr val="7F7F7F"/>
              </a:solidFill>
              <a:latin typeface="Hoefler Text" charset="0"/>
            </a:endParaRPr>
          </a:p>
        </p:txBody>
      </p:sp>
      <p:sp>
        <p:nvSpPr>
          <p:cNvPr id="30725" name="Rectangle 8"/>
          <p:cNvSpPr>
            <a:spLocks noChangeArrowheads="1"/>
          </p:cNvSpPr>
          <p:nvPr/>
        </p:nvSpPr>
        <p:spPr bwMode="auto">
          <a:xfrm>
            <a:off x="8288005" y="4638972"/>
            <a:ext cx="4824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 smtClean="0">
                <a:solidFill>
                  <a:schemeClr val="bg1">
                    <a:lumMod val="50000"/>
                  </a:schemeClr>
                </a:solidFill>
                <a:latin typeface="Hoefler Text" charset="0"/>
              </a:rPr>
              <a:t>”</a:t>
            </a:r>
            <a:endParaRPr lang="en-GB" sz="6000" dirty="0">
              <a:solidFill>
                <a:schemeClr val="bg1">
                  <a:lumMod val="50000"/>
                </a:schemeClr>
              </a:solidFill>
              <a:latin typeface="Hoefler Text" charset="0"/>
            </a:endParaRPr>
          </a:p>
        </p:txBody>
      </p:sp>
      <p:pic>
        <p:nvPicPr>
          <p:cNvPr id="6" name="Picture 5" descr="CA_Alliance_LOGO2_20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176" y="43797"/>
            <a:ext cx="2401824" cy="6888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6004" y="2598668"/>
            <a:ext cx="39979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66423" y="2598668"/>
            <a:ext cx="3771177" cy="26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</a:pPr>
            <a:r>
              <a:rPr lang="en-US" sz="2000" b="1" dirty="0" smtClean="0">
                <a:solidFill>
                  <a:srgbClr val="420E49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</a:t>
            </a:r>
            <a:r>
              <a:rPr lang="en-US" sz="2000" dirty="0" smtClean="0">
                <a:solidFill>
                  <a:srgbClr val="660066"/>
                </a:solidFill>
                <a:latin typeface="Arial" charset="0"/>
                <a:ea typeface="ＭＳ Ｐゴシック" charset="0"/>
                <a:cs typeface="ＭＳ Ｐゴシック" charset="0"/>
              </a:rPr>
              <a:t>The adopted course of study for grades 1-12 shall include  visual  and performing arts, including instruction in the subjects of dance, music, theatre, and visual arts.</a:t>
            </a:r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6799" y="1539627"/>
            <a:ext cx="4267201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CA EDUCATION CODE</a:t>
            </a:r>
          </a:p>
          <a:p>
            <a:pPr algn="ctr"/>
            <a:r>
              <a:rPr lang="en-US" sz="2400" dirty="0" smtClean="0">
                <a:solidFill>
                  <a:srgbClr val="0D0D0D"/>
                </a:solidFill>
                <a:latin typeface="Arial"/>
                <a:cs typeface="Arial"/>
              </a:rPr>
              <a:t>51210, 51220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  <p:pic>
        <p:nvPicPr>
          <p:cNvPr id="13" name="Picture 12" descr="29_trumpeter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" y="0"/>
            <a:ext cx="4875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736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146004" y="2784931"/>
            <a:ext cx="4370012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660066"/>
                </a:solidFill>
                <a:latin typeface="Arial"/>
                <a:cs typeface="Arial"/>
              </a:rPr>
              <a:t>Creativity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660066"/>
                </a:solidFill>
                <a:latin typeface="Arial"/>
                <a:cs typeface="Arial"/>
              </a:rPr>
              <a:t>Critical Thinking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660066"/>
                </a:solidFill>
                <a:latin typeface="Arial"/>
                <a:cs typeface="Arial"/>
              </a:rPr>
              <a:t>Problem Solving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660066"/>
                </a:solidFill>
                <a:latin typeface="Arial"/>
                <a:cs typeface="Arial"/>
              </a:rPr>
              <a:t>Communication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660066"/>
                </a:solidFill>
                <a:latin typeface="Arial"/>
                <a:cs typeface="Arial"/>
              </a:rPr>
              <a:t>Collaboration</a:t>
            </a:r>
          </a:p>
          <a:p>
            <a:endParaRPr lang="en-US" dirty="0"/>
          </a:p>
        </p:txBody>
      </p:sp>
      <p:pic>
        <p:nvPicPr>
          <p:cNvPr id="8" name="Picture 7" descr="CA_Alliance_LOGO2_20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176" y="43797"/>
            <a:ext cx="2401824" cy="6888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76799" y="1370297"/>
            <a:ext cx="426720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21</a:t>
            </a:r>
            <a:r>
              <a:rPr lang="en-US" sz="2800" b="1" baseline="30000" dirty="0" smtClean="0">
                <a:solidFill>
                  <a:srgbClr val="0D0D0D"/>
                </a:solidFill>
                <a:latin typeface="Arial"/>
                <a:cs typeface="Arial"/>
              </a:rPr>
              <a:t>st</a:t>
            </a:r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 CENTURY </a:t>
            </a:r>
          </a:p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JOB MARKET </a:t>
            </a:r>
          </a:p>
          <a:p>
            <a:pPr algn="ctr"/>
            <a:r>
              <a:rPr lang="en-US" sz="2400" dirty="0" smtClean="0">
                <a:solidFill>
                  <a:srgbClr val="0D0D0D"/>
                </a:solidFill>
                <a:latin typeface="Arial"/>
                <a:cs typeface="Arial"/>
              </a:rPr>
              <a:t>SKILLS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  <p:pic>
        <p:nvPicPr>
          <p:cNvPr id="13" name="Picture 12" descr="image-201209231548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4876799" cy="6889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cd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9479" y="1769866"/>
            <a:ext cx="2112790" cy="2151065"/>
          </a:xfrm>
          <a:prstGeom prst="rect">
            <a:avLst/>
          </a:prstGeom>
        </p:spPr>
      </p:pic>
      <p:pic>
        <p:nvPicPr>
          <p:cNvPr id="14" name="Picture 13" descr="CA_Alliance_LOGO2_201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176" y="43797"/>
            <a:ext cx="2401824" cy="6888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859645"/>
            <a:ext cx="914399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SUPPORTERS</a:t>
            </a:r>
            <a:endParaRPr lang="en-US" sz="2400" dirty="0">
              <a:solidFill>
                <a:srgbClr val="0D0D0D"/>
              </a:solidFill>
              <a:latin typeface="Arial"/>
              <a:cs typeface="Arial"/>
            </a:endParaRPr>
          </a:p>
        </p:txBody>
      </p:sp>
      <p:pic>
        <p:nvPicPr>
          <p:cNvPr id="17" name="Picture 16" descr="screen_shot_2011-11-23_at_9.50.59_a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57375" y="1854531"/>
            <a:ext cx="1947094" cy="2211515"/>
          </a:xfrm>
          <a:prstGeom prst="rect">
            <a:avLst/>
          </a:prstGeom>
        </p:spPr>
      </p:pic>
      <p:pic>
        <p:nvPicPr>
          <p:cNvPr id="18" name="Picture 17" descr="Unknown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8" y="1727206"/>
            <a:ext cx="2356567" cy="2284216"/>
          </a:xfrm>
          <a:prstGeom prst="rect">
            <a:avLst/>
          </a:prstGeom>
        </p:spPr>
      </p:pic>
      <p:pic>
        <p:nvPicPr>
          <p:cNvPr id="20" name="Picture 19" descr="images-4.jpe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440" y="4082978"/>
            <a:ext cx="1551076" cy="1929199"/>
          </a:xfrm>
          <a:prstGeom prst="rect">
            <a:avLst/>
          </a:prstGeom>
        </p:spPr>
      </p:pic>
      <p:pic>
        <p:nvPicPr>
          <p:cNvPr id="21" name="Picture 20" descr="Unknown-1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396" y="4244756"/>
            <a:ext cx="2879217" cy="1648037"/>
          </a:xfrm>
          <a:prstGeom prst="rect">
            <a:avLst/>
          </a:prstGeom>
        </p:spPr>
      </p:pic>
      <p:pic>
        <p:nvPicPr>
          <p:cNvPr id="22" name="Picture 21" descr="Unknown-2.jpe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841" y="4538133"/>
            <a:ext cx="2761474" cy="150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00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BA Homepage for website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8" b="-1"/>
          <a:stretch/>
        </p:blipFill>
        <p:spPr>
          <a:xfrm>
            <a:off x="-4980" y="-210202"/>
            <a:ext cx="4881779" cy="70682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56200" y="2960556"/>
            <a:ext cx="3835400" cy="3046988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404040"/>
                </a:solidFill>
                <a:latin typeface="Arial"/>
                <a:cs typeface="Arial"/>
              </a:rPr>
              <a:t>Restore Elementary Music Program</a:t>
            </a:r>
          </a:p>
          <a:p>
            <a:pPr marL="457200" indent="-457200">
              <a:buAutoNum type="arabicPeriod"/>
            </a:pPr>
            <a:endParaRPr lang="en-US" sz="2400" dirty="0" smtClean="0">
              <a:solidFill>
                <a:srgbClr val="404040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404040"/>
                </a:solidFill>
                <a:latin typeface="Arial"/>
                <a:cs typeface="Arial"/>
              </a:rPr>
              <a:t>Hire VAPA Coordinator</a:t>
            </a:r>
          </a:p>
          <a:p>
            <a:pPr marL="457200" indent="-457200"/>
            <a:endParaRPr lang="en-US" sz="2400" dirty="0" smtClean="0">
              <a:solidFill>
                <a:srgbClr val="404040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404040"/>
                </a:solidFill>
                <a:latin typeface="Arial"/>
                <a:cs typeface="Arial"/>
              </a:rPr>
              <a:t>Fund arts education professional development</a:t>
            </a:r>
            <a:endParaRPr lang="en-US" sz="2400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799" y="1539627"/>
            <a:ext cx="4267201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D0D0D"/>
                </a:solidFill>
                <a:latin typeface="Arial"/>
                <a:cs typeface="Arial"/>
              </a:rPr>
              <a:t>THANK YOU!</a:t>
            </a:r>
          </a:p>
          <a:p>
            <a:pPr algn="ctr"/>
            <a:r>
              <a:rPr lang="en-US" sz="2400" b="1" dirty="0" smtClean="0">
                <a:solidFill>
                  <a:srgbClr val="0D0D0D"/>
                </a:solidFill>
                <a:latin typeface="Arial"/>
                <a:cs typeface="Arial"/>
              </a:rPr>
              <a:t>Please support </a:t>
            </a:r>
          </a:p>
          <a:p>
            <a:pPr algn="ctr"/>
            <a:r>
              <a:rPr lang="en-US" sz="2400" b="1" dirty="0" smtClean="0">
                <a:solidFill>
                  <a:srgbClr val="0D0D0D"/>
                </a:solidFill>
                <a:latin typeface="Arial"/>
                <a:cs typeface="Arial"/>
              </a:rPr>
              <a:t>funding to </a:t>
            </a:r>
            <a:endParaRPr lang="en-US" sz="2400" b="1" dirty="0">
              <a:solidFill>
                <a:srgbClr val="0D0D0D"/>
              </a:solidFill>
              <a:latin typeface="Arial"/>
              <a:cs typeface="Arial"/>
            </a:endParaRPr>
          </a:p>
        </p:txBody>
      </p:sp>
      <p:pic>
        <p:nvPicPr>
          <p:cNvPr id="6" name="Picture 5" descr="CA_Alliance_LOGO2_201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776" y="18397"/>
            <a:ext cx="2401824" cy="68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66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518</Words>
  <Application>Microsoft Macintosh PowerPoint</Application>
  <PresentationFormat>On-screen Show (4:3)</PresentationFormat>
  <Paragraphs>137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Sibyl O'Malley</dc:creator>
  <cp:lastModifiedBy>Sibyl O'Malley</cp:lastModifiedBy>
  <cp:revision>201</cp:revision>
  <dcterms:created xsi:type="dcterms:W3CDTF">2013-11-25T21:53:17Z</dcterms:created>
  <dcterms:modified xsi:type="dcterms:W3CDTF">2013-11-26T21:12:45Z</dcterms:modified>
</cp:coreProperties>
</file>